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4"/>
  </p:notesMasterIdLst>
  <p:handoutMasterIdLst>
    <p:handoutMasterId r:id="rId25"/>
  </p:handoutMasterIdLst>
  <p:sldIdLst>
    <p:sldId id="265" r:id="rId2"/>
    <p:sldId id="316" r:id="rId3"/>
    <p:sldId id="328" r:id="rId4"/>
    <p:sldId id="330" r:id="rId5"/>
    <p:sldId id="284" r:id="rId6"/>
    <p:sldId id="337" r:id="rId7"/>
    <p:sldId id="338" r:id="rId8"/>
    <p:sldId id="339" r:id="rId9"/>
    <p:sldId id="341" r:id="rId10"/>
    <p:sldId id="343" r:id="rId11"/>
    <p:sldId id="344" r:id="rId12"/>
    <p:sldId id="346" r:id="rId13"/>
    <p:sldId id="347" r:id="rId14"/>
    <p:sldId id="348" r:id="rId15"/>
    <p:sldId id="349" r:id="rId16"/>
    <p:sldId id="351" r:id="rId17"/>
    <p:sldId id="332" r:id="rId18"/>
    <p:sldId id="350" r:id="rId19"/>
    <p:sldId id="352" r:id="rId20"/>
    <p:sldId id="335" r:id="rId21"/>
    <p:sldId id="336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72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03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309" y="2057401"/>
            <a:ext cx="8811491" cy="1842654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Выработка методов к анализу </a:t>
            </a:r>
            <a:r>
              <a:rPr lang="ru-RU" sz="4000" dirty="0" err="1">
                <a:solidFill>
                  <a:schemeClr val="bg1"/>
                </a:solidFill>
              </a:rPr>
              <a:t>мультиязыковых</a:t>
            </a:r>
            <a:r>
              <a:rPr lang="ru-RU" sz="4000" dirty="0">
                <a:solidFill>
                  <a:schemeClr val="bg1"/>
                </a:solidFill>
              </a:rPr>
              <a:t> текстов программ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93C06-90EA-3DE9-1D32-7C28BDD9B903}"/>
              </a:ext>
            </a:extLst>
          </p:cNvPr>
          <p:cNvSpPr txBox="1"/>
          <p:nvPr/>
        </p:nvSpPr>
        <p:spPr>
          <a:xfrm>
            <a:off x="595745" y="4122398"/>
            <a:ext cx="833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Подготовил: Орловский М.Ю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Системное и прикладное программное обеспечение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Научный руководитель: Логинов И.П.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Влияние прикладных областей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1461655"/>
            <a:ext cx="3269673" cy="3048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Согласно одному из исследований*, наиболее часто сочетание различных языков представлено в следующих предметных областях: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Веб-разработка;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Клиент-серверные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Встроенные системы.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A7B04-7889-CFD3-A021-4076F97BB1F4}"/>
              </a:ext>
            </a:extLst>
          </p:cNvPr>
          <p:cNvSpPr txBox="1"/>
          <p:nvPr/>
        </p:nvSpPr>
        <p:spPr>
          <a:xfrm>
            <a:off x="374072" y="4509655"/>
            <a:ext cx="4925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*</a:t>
            </a:r>
            <a:r>
              <a:rPr lang="en-US" sz="1000" dirty="0"/>
              <a:t>Mayer, P., Kirsch, M. &amp; Le, M.A. On multi-language software development,</a:t>
            </a:r>
            <a:r>
              <a:rPr lang="ru-RU" sz="1000" dirty="0"/>
              <a:t> </a:t>
            </a:r>
            <a:r>
              <a:rPr lang="en-US" sz="1000" dirty="0"/>
              <a:t>cross-language links and accompanying tools: a survey of professional software</a:t>
            </a:r>
            <a:r>
              <a:rPr lang="ru-RU" sz="1000" dirty="0"/>
              <a:t> </a:t>
            </a:r>
            <a:r>
              <a:rPr lang="en-US" sz="1000" dirty="0"/>
              <a:t>developers. J </a:t>
            </a:r>
            <a:r>
              <a:rPr lang="en-US" sz="1000" dirty="0" err="1"/>
              <a:t>Softw</a:t>
            </a:r>
            <a:r>
              <a:rPr lang="en-US" sz="1000" dirty="0"/>
              <a:t> Eng Res Dev 5, 1 (2017). https://doi.org/10.1186/s40411-017-0035-z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33C98-1DD4-980F-321C-FDC5146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76" y="1177636"/>
            <a:ext cx="3475339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Влияние прикладных областей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Основные проблемы в зависимости от разных областей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80ADDF-99B1-78AE-5125-D49876E57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0117"/>
              </p:ext>
            </p:extLst>
          </p:nvPr>
        </p:nvGraphicFramePr>
        <p:xfrm>
          <a:off x="609599" y="1615690"/>
          <a:ext cx="7924802" cy="2796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42946328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244986973"/>
                    </a:ext>
                  </a:extLst>
                </a:gridCol>
              </a:tblGrid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Веб-разработка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большое количество различных языков с различным синтаксисом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50893"/>
                  </a:ext>
                </a:extLst>
              </a:tr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Энтерпрайз, клиент-сервер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Широкая сеть распределенных проектных зависимостей, помноженная на версионность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69035"/>
                  </a:ext>
                </a:extLst>
              </a:tr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Встроенные системы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следующие стандартам компиляторы, широкое использование </a:t>
                      </a:r>
                      <a:r>
                        <a:rPr lang="ru-RU" dirty="0" err="1"/>
                        <a:t>кодогенерации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3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30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поддержки внутриязыкового анализа решено использовать следующие структуры данных (по необходимости):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AST (Abstract syntax tree);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CFG (Context flow graph);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DFG (Data flow graph)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Также, предполагается использование онтологии.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Онтология – формальная система, описывающая сущности и взаимосвязи конкретной предметной области.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Так как предметная область – все языки, онтология является универсальной</a:t>
            </a:r>
          </a:p>
        </p:txBody>
      </p:sp>
    </p:spTree>
    <p:extLst>
      <p:ext uri="{BB962C8B-B14F-4D97-AF65-F5344CB8AC3E}">
        <p14:creationId xmlns:p14="http://schemas.microsoft.com/office/powerpoint/2010/main" val="402803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формализации метода используется следующая терминология: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Модуль – логическая единица, представляющая фрагмент кода и его зависимости;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Модуль состоит из импортов, экспортов и тела;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Импорт – зависимость от чего-либо;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Экспорт – предоставление чего-либо для формирования зависимости;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Тело модуля представляет собой внутримодульные зависимости.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2550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обеспечения связывания модулей вводится язык, представляющий расширение типизированного лямбда-исчисления первого порядка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 B ::= N | A -&gt; B | A x B | A + B | Any</a:t>
            </a:r>
            <a:r>
              <a:rPr lang="ru-RU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None</a:t>
            </a:r>
          </a:p>
          <a:p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 b ::= a | \(a : A)b | b(a)</a:t>
            </a:r>
          </a:p>
          <a:p>
            <a:endParaRPr lang="en-US" sz="1800" dirty="0">
              <a:solidFill>
                <a:srgbClr val="2C2D2E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Где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N –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любой номинальный тип</a:t>
            </a:r>
          </a:p>
        </p:txBody>
      </p:sp>
    </p:spTree>
    <p:extLst>
      <p:ext uri="{BB962C8B-B14F-4D97-AF65-F5344CB8AC3E}">
        <p14:creationId xmlns:p14="http://schemas.microsoft.com/office/powerpoint/2010/main" val="233335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Этапы анализа: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Внутримодульный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(внутриязыковой) анализ – генерация модулей с определенными импортами, экспортами и телами;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Межмодульный (межъязыковой) анализ – связывание модулей посредством связывания импортов с экспортами с использованием введенной онтологии и языка. 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Состав онтологии: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Возможные межъязыковые связи и их семантика;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Заранее определенные типы.</a:t>
            </a:r>
          </a:p>
        </p:txBody>
      </p:sp>
    </p:spTree>
    <p:extLst>
      <p:ext uri="{BB962C8B-B14F-4D97-AF65-F5344CB8AC3E}">
        <p14:creationId xmlns:p14="http://schemas.microsoft.com/office/powerpoint/2010/main" val="161221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Краткое описание сценариев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тестирования выбраны три сценария использования в зависимости от предметной области: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C#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JavaScript (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Веб, клиент-сервер);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Python, bash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C (ML,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научные вычисления);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Bash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C (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встроенные системы).</a:t>
            </a:r>
          </a:p>
        </p:txBody>
      </p:sp>
    </p:spTree>
    <p:extLst>
      <p:ext uri="{BB962C8B-B14F-4D97-AF65-F5344CB8AC3E}">
        <p14:creationId xmlns:p14="http://schemas.microsoft.com/office/powerpoint/2010/main" val="88708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1</a:t>
            </a:r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D5A2FD1-D268-3DF9-11A3-7BABFEBB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66" y="999461"/>
            <a:ext cx="6522834" cy="38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2</a:t>
            </a:r>
          </a:p>
        </p:txBody>
      </p:sp>
      <p:pic>
        <p:nvPicPr>
          <p:cNvPr id="5" name="Picture 4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9D2582D1-BCB0-8246-EF05-F59F5DFF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74" y="1697182"/>
            <a:ext cx="8073251" cy="23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3</a:t>
            </a: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17BC94C-5099-5A37-86AC-C16394FB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89" y="1050204"/>
            <a:ext cx="5200422" cy="36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Современная разработка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2075392"/>
            <a:ext cx="3227120" cy="22264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Особенности разработки ПО в 2023: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инструментальных средств;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Множество предметных областей;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подходов к проектированию.</a:t>
            </a:r>
            <a:endParaRPr lang="ru-RU" dirty="0"/>
          </a:p>
        </p:txBody>
      </p:sp>
      <p:pic>
        <p:nvPicPr>
          <p:cNvPr id="10" name="Picture Placeholder 9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DE632AB4-6FF3-D9A0-80F6-48D981C321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54" b="2580"/>
          <a:stretch/>
        </p:blipFill>
        <p:spPr>
          <a:xfrm>
            <a:off x="457200" y="1570427"/>
            <a:ext cx="4608512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Ограничения и особенности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Независим относительно технологий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Анализ асинхронный;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Используется заранее выработанная, формальная онтология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Семантика извлекается косвенно при внутримодульном анализе;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2C2D2E"/>
                </a:solidFill>
                <a:latin typeface="Golos Text" panose="020B0503020202020204"/>
              </a:rPr>
              <a:t>Внутримодульный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 анализ может являться основным источником семантики;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Прос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тая система типов;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Сложности с поддержкой условной компиляции и </a:t>
            </a:r>
            <a:r>
              <a:rPr lang="ru-RU" dirty="0" err="1">
                <a:solidFill>
                  <a:srgbClr val="2C2D2E"/>
                </a:solidFill>
                <a:latin typeface="Golos Text" panose="020B0503020202020204"/>
              </a:rPr>
              <a:t>кодогенерации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8284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Дальнейшие исследования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1475510"/>
            <a:ext cx="3220193" cy="30895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Возможные направления: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Более мощная система типов, отвечающая потребностям анализа;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Разработка и внедрение метода в существующий внутриязыковой анализатор;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Исследование более сложных систем модулей для их адаптации.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30FCC31-1100-BD2E-5679-738184FF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2" y="1226127"/>
            <a:ext cx="4568564" cy="322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43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532875" y="4337144"/>
            <a:ext cx="234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uberdever</a:t>
            </a:r>
            <a:b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</a:b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t.me: @uberdever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Зависимости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2153866"/>
            <a:ext cx="3220193" cy="1425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Многие зависимости программных компонентов неявны, и нам приходится с этим работать. Хорошо, что </a:t>
            </a:r>
            <a:r>
              <a:rPr lang="ru-RU" sz="1400" dirty="0" err="1"/>
              <a:t>дебаггер</a:t>
            </a:r>
            <a:r>
              <a:rPr lang="ru-RU" sz="1400" dirty="0"/>
              <a:t> всегда помогает… верно?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D7DBBB-208A-3250-9E91-6D09400B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6"/>
          <a:stretch/>
        </p:blipFill>
        <p:spPr>
          <a:xfrm>
            <a:off x="620232" y="1217516"/>
            <a:ext cx="4263656" cy="329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23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Интеграция с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1511535"/>
            <a:ext cx="3221181" cy="25727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Очень редко </a:t>
            </a:r>
            <a:r>
              <a:rPr lang="en-US" sz="1400" dirty="0"/>
              <a:t>IDE </a:t>
            </a:r>
            <a:r>
              <a:rPr lang="ru-RU" sz="1400" dirty="0"/>
              <a:t>имеет поддержку навигации по </a:t>
            </a:r>
            <a:r>
              <a:rPr lang="ru-RU" sz="1400" dirty="0" err="1"/>
              <a:t>мультиязыковому</a:t>
            </a:r>
            <a:r>
              <a:rPr lang="ru-RU" sz="1400" dirty="0"/>
              <a:t> коду, не говоря уже о полноценном рефакторинге или сборе статистики. Обычно, мультиязыковые </a:t>
            </a:r>
            <a:r>
              <a:rPr lang="en-US" sz="1400" dirty="0"/>
              <a:t>IDE </a:t>
            </a:r>
            <a:r>
              <a:rPr lang="ru-RU" sz="1400" dirty="0"/>
              <a:t>узкоспециализированы и не предназначены для универсального использования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52F1519-3DC7-16E2-6CF7-89D6A6F9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22" y="1205345"/>
            <a:ext cx="3522702" cy="318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8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b="1" dirty="0">
                <a:latin typeface="Golos Text" panose="020B0503020202020204"/>
              </a:rPr>
              <a:t>Цель работы: </a:t>
            </a:r>
          </a:p>
          <a:p>
            <a:r>
              <a:rPr lang="ru-RU" sz="1600" dirty="0">
                <a:latin typeface="Golos Text" panose="020B0503020202020204"/>
              </a:rPr>
              <a:t>Разработка универсального метода статического анализа мультиязыкового кода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Задачи: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Рассмотрение предметной области мультиязыкового анализа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Проведение анализа современных инструментальных средств на наличие мультиязыкового анализа;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Исследовать влияние конкретных прикладных областей на возможность обобщения анализа;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Формализовать предлагаемый метод и выбрать оптимальные структуры данных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Разработать прототип анализатора, протестировать на определенных сценариях, проанализировать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мультиязыковом анализе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 практическом уровне, </a:t>
            </a:r>
            <a:r>
              <a:rPr lang="ru-RU" sz="18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мультиязыковой</a:t>
            </a: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анализ можно разделить на два этапа: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Внутриязыковой (стандартный) анализ;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Межъязыковой анализ.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 этом, второй этап использует часть наработок из первого этапа для обеспечения большей полноты и непротиворечивости</a:t>
            </a:r>
          </a:p>
        </p:txBody>
      </p:sp>
    </p:spTree>
    <p:extLst>
      <p:ext uri="{BB962C8B-B14F-4D97-AF65-F5344CB8AC3E}">
        <p14:creationId xmlns:p14="http://schemas.microsoft.com/office/powerpoint/2010/main" val="175920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мультиязыковом анализе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При анализе полезно проводить разделение вовлеченных языков на две группы: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Языки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GPL (General purpose language) –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являются основными инструментами для решения задач в избранной предметной области</a:t>
            </a:r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Примеры: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C++, Java, C#, Python, JavaScript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 другие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Языки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DSL (Domain specific language)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– являются вспомогательными языками, используемыми в определенных предметных областях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Примеры: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Shell, SQL, </a:t>
            </a:r>
            <a:r>
              <a:rPr lang="en-US" sz="1800" dirty="0" err="1">
                <a:solidFill>
                  <a:srgbClr val="2C2D2E"/>
                </a:solidFill>
                <a:latin typeface="Golos Text" panose="020B0503020202020204"/>
              </a:rPr>
              <a:t>Makefile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, </a:t>
            </a:r>
            <a:r>
              <a:rPr lang="en-US" sz="1800" dirty="0" err="1">
                <a:solidFill>
                  <a:srgbClr val="2C2D2E"/>
                </a:solidFill>
                <a:latin typeface="Golos Text" panose="020B0503020202020204"/>
              </a:rPr>
              <a:t>CMake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, XML/JSON/YAML/TOML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157512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существующих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 данный момент, в индустрии имеется довольно мало инструментов, поддерживающих полноценную </a:t>
            </a:r>
            <a:r>
              <a:rPr lang="ru-RU" sz="18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мультиязыковую</a:t>
            </a: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разработку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Многие инструменты являются специализированными и проприетарными, такие как продукты компаний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Microsoft, JetBrains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или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Apple.</a:t>
            </a:r>
          </a:p>
          <a:p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Открытых решений, при этом ещё и активно поддерживаемых практически не существует</a:t>
            </a:r>
          </a:p>
        </p:txBody>
      </p:sp>
    </p:spTree>
    <p:extLst>
      <p:ext uri="{BB962C8B-B14F-4D97-AF65-F5344CB8AC3E}">
        <p14:creationId xmlns:p14="http://schemas.microsoft.com/office/powerpoint/2010/main" val="56592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существующих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Основная функциональность существующих инструментов: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Обнаружение зависимостей;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Переименование символов по их зависимостям;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Контекстная информация о синтаксическом элементе;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Обнаружение несоответствий при межъязыковом взаимодействии;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Поиск определения или объявления символа;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Поиск всех использований определенного символа;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solidFill>
                  <a:srgbClr val="2C2D2E"/>
                </a:solidFill>
                <a:latin typeface="Golos Text" panose="020B0503020202020204"/>
              </a:rPr>
              <a:t>Автодополнение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, доступное в межъязыковом контексте.</a:t>
            </a:r>
          </a:p>
        </p:txBody>
      </p:sp>
    </p:spTree>
    <p:extLst>
      <p:ext uri="{BB962C8B-B14F-4D97-AF65-F5344CB8AC3E}">
        <p14:creationId xmlns:p14="http://schemas.microsoft.com/office/powerpoint/2010/main" val="34726347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5568</TotalTime>
  <Words>884</Words>
  <Application>Microsoft Office PowerPoint</Application>
  <PresentationFormat>On-screen Show (16:9)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ALS Gorizont Bold Expanded</vt:lpstr>
      <vt:lpstr>Arial</vt:lpstr>
      <vt:lpstr>Calibri</vt:lpstr>
      <vt:lpstr>Cascadia Code</vt:lpstr>
      <vt:lpstr>Golos Text</vt:lpstr>
      <vt:lpstr>Golos Text DemiBold</vt:lpstr>
      <vt:lpstr>Тема1</vt:lpstr>
      <vt:lpstr>Выработка методов к анализу мультиязыковых текстов программ</vt:lpstr>
      <vt:lpstr>Современная разработка</vt:lpstr>
      <vt:lpstr>Зависимости</vt:lpstr>
      <vt:lpstr>Интеграция с IDE</vt:lpstr>
      <vt:lpstr>Постановка задачи</vt:lpstr>
      <vt:lpstr>О мультиязыковом анализе</vt:lpstr>
      <vt:lpstr>О мультиязыковом анализе</vt:lpstr>
      <vt:lpstr>Анализ существующих инструментов</vt:lpstr>
      <vt:lpstr>Анализ существующих инструментов</vt:lpstr>
      <vt:lpstr>Влияние прикладных областей</vt:lpstr>
      <vt:lpstr>Влияние прикладных областей</vt:lpstr>
      <vt:lpstr>Выработка и формализация метода</vt:lpstr>
      <vt:lpstr>Выработка и формализация метода</vt:lpstr>
      <vt:lpstr>Выработка и формализация метода</vt:lpstr>
      <vt:lpstr>Выработка и формализация метода</vt:lpstr>
      <vt:lpstr>Краткое описание сценариев</vt:lpstr>
      <vt:lpstr>Сценарий 1</vt:lpstr>
      <vt:lpstr>Сценарий 2</vt:lpstr>
      <vt:lpstr>Сценарий 3</vt:lpstr>
      <vt:lpstr>Ограничения и особенности метода</vt:lpstr>
      <vt:lpstr>Дальнейшие исследования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Admin !</cp:lastModifiedBy>
  <cp:revision>136</cp:revision>
  <dcterms:created xsi:type="dcterms:W3CDTF">2014-06-27T12:30:22Z</dcterms:created>
  <dcterms:modified xsi:type="dcterms:W3CDTF">2023-06-23T15:30:51Z</dcterms:modified>
</cp:coreProperties>
</file>